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1" r:id="rId7"/>
    <p:sldId id="263" r:id="rId8"/>
    <p:sldId id="266" r:id="rId9"/>
    <p:sldId id="264" r:id="rId10"/>
    <p:sldId id="265" r:id="rId11"/>
    <p:sldId id="267" r:id="rId12"/>
    <p:sldId id="268" r:id="rId13"/>
    <p:sldId id="269" r:id="rId14"/>
    <p:sldId id="270" r:id="rId1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7C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3" d="100"/>
          <a:sy n="123" d="100"/>
        </p:scale>
        <p:origin x="-680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BFECD78-3C8E-49F2-8FAB-59489D168ABB}" type="datetimeFigureOut">
              <a:rPr lang="en-US" smtClean="0"/>
              <a:t>16.12.13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FB56013-B943-42BA-886F-6F9D4EB85E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BFECD78-3C8E-49F2-8FAB-59489D168ABB}" type="datetimeFigureOut">
              <a:rPr lang="en-US" smtClean="0"/>
              <a:t>16.12.13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FB56013-B943-42BA-886F-6F9D4EB85E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BFECD78-3C8E-49F2-8FAB-59489D168ABB}" type="datetimeFigureOut">
              <a:rPr lang="en-US" smtClean="0"/>
              <a:t>16.12.13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FB56013-B943-42BA-886F-6F9D4EB85E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BFECD78-3C8E-49F2-8FAB-59489D168ABB}" type="datetimeFigureOut">
              <a:rPr lang="en-US" smtClean="0"/>
              <a:t>16.12.13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FB56013-B943-42BA-886F-6F9D4EB85E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BFECD78-3C8E-49F2-8FAB-59489D168ABB}" type="datetimeFigureOut">
              <a:rPr lang="en-US" smtClean="0"/>
              <a:t>16.12.13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FB56013-B943-42BA-886F-6F9D4EB85E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BFECD78-3C8E-49F2-8FAB-59489D168ABB}" type="datetimeFigureOut">
              <a:rPr lang="en-US" smtClean="0"/>
              <a:t>16.12.13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FB56013-B943-42BA-886F-6F9D4EB85E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BFECD78-3C8E-49F2-8FAB-59489D168ABB}" type="datetimeFigureOut">
              <a:rPr lang="en-US" smtClean="0"/>
              <a:t>16.12.13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FB56013-B943-42BA-886F-6F9D4EB85E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BFECD78-3C8E-49F2-8FAB-59489D168ABB}" type="datetimeFigureOut">
              <a:rPr lang="en-US" smtClean="0"/>
              <a:t>16.12.13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FB56013-B943-42BA-886F-6F9D4EB85E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BFECD78-3C8E-49F2-8FAB-59489D168ABB}" type="datetimeFigureOut">
              <a:rPr lang="en-US" smtClean="0"/>
              <a:t>16.12.13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FB56013-B943-42BA-886F-6F9D4EB85E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BFECD78-3C8E-49F2-8FAB-59489D168ABB}" type="datetimeFigureOut">
              <a:rPr lang="en-US" smtClean="0"/>
              <a:t>16.12.13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FB56013-B943-42BA-886F-6F9D4EB85E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BFECD78-3C8E-49F2-8FAB-59489D168ABB}" type="datetimeFigureOut">
              <a:rPr lang="en-US" smtClean="0"/>
              <a:t>16.12.13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FB56013-B943-42BA-886F-6F9D4EB85E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0" y="-3"/>
            <a:ext cx="9166478" cy="68561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smtClean="0">
                <a:solidFill>
                  <a:srgbClr val="497CBB"/>
                </a:solidFill>
              </a:rPr>
              <a:t>                      </a:t>
            </a:r>
            <a:endParaRPr lang="de-DE" sz="2000" dirty="0">
              <a:solidFill>
                <a:srgbClr val="497CBB"/>
              </a:solidFill>
            </a:endParaRPr>
          </a:p>
        </p:txBody>
      </p:sp>
      <p:sp>
        <p:nvSpPr>
          <p:cNvPr id="10" name="Rechteck 9"/>
          <p:cNvSpPr/>
          <p:nvPr userDrawn="1"/>
        </p:nvSpPr>
        <p:spPr>
          <a:xfrm>
            <a:off x="0" y="4833749"/>
            <a:ext cx="9166478" cy="32099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>
                <a:solidFill>
                  <a:srgbClr val="497CBB"/>
                </a:solidFill>
              </a:rPr>
              <a:t>© FH Hagenberg,</a:t>
            </a:r>
            <a:r>
              <a:rPr lang="de-DE" sz="1200" b="1" baseline="0" dirty="0" smtClean="0">
                <a:solidFill>
                  <a:srgbClr val="497CBB"/>
                </a:solidFill>
              </a:rPr>
              <a:t> 2013 Mobile </a:t>
            </a:r>
            <a:r>
              <a:rPr lang="de-DE" sz="1200" b="1" baseline="0" dirty="0" err="1" smtClean="0">
                <a:solidFill>
                  <a:srgbClr val="497CBB"/>
                </a:solidFill>
              </a:rPr>
              <a:t>Health</a:t>
            </a:r>
            <a:r>
              <a:rPr lang="de-DE" sz="1200" b="1" baseline="0" dirty="0" smtClean="0">
                <a:solidFill>
                  <a:srgbClr val="497CBB"/>
                </a:solidFill>
              </a:rPr>
              <a:t> &amp; Sports</a:t>
            </a:r>
            <a:endParaRPr lang="de-DE" sz="1200" b="1" dirty="0">
              <a:solidFill>
                <a:srgbClr val="497CBB"/>
              </a:solidFill>
            </a:endParaRPr>
          </a:p>
        </p:txBody>
      </p:sp>
      <p:pic>
        <p:nvPicPr>
          <p:cNvPr id="11" name="Bild 10" descr="drugme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64" y="0"/>
            <a:ext cx="685613" cy="685613"/>
          </a:xfrm>
          <a:prstGeom prst="rect">
            <a:avLst/>
          </a:prstGeom>
        </p:spPr>
      </p:pic>
      <p:pic>
        <p:nvPicPr>
          <p:cNvPr id="12" name="Bild 11" descr="drugme.png"/>
          <p:cNvPicPr>
            <a:picLocks noChangeAspect="1"/>
          </p:cNvPicPr>
          <p:nvPr userDrawn="1"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666" y="606273"/>
            <a:ext cx="4249956" cy="424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675505" y="1"/>
            <a:ext cx="8229600" cy="83000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 err="1" smtClean="0">
                <a:solidFill>
                  <a:srgbClr val="497CBB"/>
                </a:solidFill>
                <a:cs typeface="Arial"/>
              </a:rPr>
              <a:t>Medication</a:t>
            </a:r>
            <a:r>
              <a:rPr lang="de-DE" sz="3600" dirty="0" smtClean="0">
                <a:solidFill>
                  <a:srgbClr val="497CBB"/>
                </a:solidFill>
                <a:cs typeface="Arial"/>
              </a:rPr>
              <a:t> Plan Monitoring System</a:t>
            </a:r>
            <a:endParaRPr lang="de-DE" sz="3600" dirty="0">
              <a:solidFill>
                <a:srgbClr val="497CBB"/>
              </a:solidFill>
              <a:cs typeface="Arial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1461657" y="1169549"/>
            <a:ext cx="670161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b="1" dirty="0" smtClean="0">
                <a:solidFill>
                  <a:schemeClr val="bg1"/>
                </a:solidFill>
              </a:rPr>
              <a:t>Mobile </a:t>
            </a:r>
            <a:r>
              <a:rPr lang="de-DE" sz="4000" b="1" dirty="0" err="1" smtClean="0">
                <a:solidFill>
                  <a:schemeClr val="bg1"/>
                </a:solidFill>
              </a:rPr>
              <a:t>Health</a:t>
            </a:r>
            <a:r>
              <a:rPr lang="de-DE" sz="4000" b="1" dirty="0">
                <a:solidFill>
                  <a:schemeClr val="bg1"/>
                </a:solidFill>
              </a:rPr>
              <a:t> </a:t>
            </a:r>
            <a:r>
              <a:rPr lang="de-DE" sz="4000" b="1" dirty="0" smtClean="0">
                <a:solidFill>
                  <a:schemeClr val="bg1"/>
                </a:solidFill>
              </a:rPr>
              <a:t>&amp; Sports</a:t>
            </a:r>
          </a:p>
          <a:p>
            <a:pPr algn="ctr"/>
            <a:r>
              <a:rPr lang="de-DE" sz="4000" b="1" dirty="0" smtClean="0">
                <a:solidFill>
                  <a:schemeClr val="bg1"/>
                </a:solidFill>
              </a:rPr>
              <a:t>Final </a:t>
            </a:r>
            <a:r>
              <a:rPr lang="de-DE" sz="4000" b="1" dirty="0" err="1" smtClean="0">
                <a:solidFill>
                  <a:schemeClr val="bg1"/>
                </a:solidFill>
              </a:rPr>
              <a:t>Presentation</a:t>
            </a:r>
            <a:r>
              <a:rPr lang="de-DE" sz="4000" b="1" dirty="0" smtClean="0">
                <a:solidFill>
                  <a:schemeClr val="bg1"/>
                </a:solidFill>
              </a:rPr>
              <a:t> 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75505" y="3046986"/>
            <a:ext cx="192753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 smtClean="0">
                <a:solidFill>
                  <a:srgbClr val="000000"/>
                </a:solidFill>
              </a:rPr>
              <a:t>Projectteam</a:t>
            </a:r>
            <a:r>
              <a:rPr lang="de-DE" sz="1600" b="1" dirty="0" smtClean="0">
                <a:solidFill>
                  <a:srgbClr val="000000"/>
                </a:solidFill>
              </a:rPr>
              <a:t>:</a:t>
            </a:r>
          </a:p>
          <a:p>
            <a:r>
              <a:rPr lang="pl-PL" sz="1600" dirty="0" err="1" smtClean="0">
                <a:solidFill>
                  <a:srgbClr val="000000"/>
                </a:solidFill>
              </a:rPr>
              <a:t>Endalkachew</a:t>
            </a:r>
            <a:r>
              <a:rPr lang="pl-PL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Asnake</a:t>
            </a:r>
            <a:endParaRPr lang="de-DE" sz="1600" dirty="0" smtClean="0">
              <a:solidFill>
                <a:srgbClr val="000000"/>
              </a:solidFill>
            </a:endParaRPr>
          </a:p>
          <a:p>
            <a:r>
              <a:rPr lang="de-DE" sz="1600" dirty="0" smtClean="0">
                <a:solidFill>
                  <a:srgbClr val="000000"/>
                </a:solidFill>
              </a:rPr>
              <a:t>Christoph </a:t>
            </a:r>
            <a:r>
              <a:rPr lang="de-DE" sz="1600" dirty="0" err="1" smtClean="0">
                <a:solidFill>
                  <a:srgbClr val="000000"/>
                </a:solidFill>
              </a:rPr>
              <a:t>Kieslich</a:t>
            </a:r>
            <a:endParaRPr lang="de-DE" sz="1600" dirty="0" smtClean="0">
              <a:solidFill>
                <a:srgbClr val="000000"/>
              </a:solidFill>
            </a:endParaRPr>
          </a:p>
          <a:p>
            <a:r>
              <a:rPr lang="de-DE" sz="1600" dirty="0" smtClean="0">
                <a:solidFill>
                  <a:srgbClr val="000000"/>
                </a:solidFill>
              </a:rPr>
              <a:t>Manuel Lindorfer</a:t>
            </a:r>
          </a:p>
          <a:p>
            <a:r>
              <a:rPr lang="de-DE" sz="1600" dirty="0" smtClean="0">
                <a:solidFill>
                  <a:srgbClr val="000000"/>
                </a:solidFill>
              </a:rPr>
              <a:t>Bernhard Stemmer</a:t>
            </a:r>
          </a:p>
          <a:p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416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1171" y="-37728"/>
            <a:ext cx="8229600" cy="830004"/>
          </a:xfrm>
        </p:spPr>
        <p:txBody>
          <a:bodyPr/>
          <a:lstStyle/>
          <a:p>
            <a:r>
              <a:rPr lang="de-DE" sz="4000" dirty="0" smtClean="0">
                <a:solidFill>
                  <a:srgbClr val="497CBB"/>
                </a:solidFill>
                <a:cs typeface="Arial"/>
              </a:rPr>
              <a:t>Website – Patient Detail</a:t>
            </a:r>
            <a:endParaRPr lang="de-DE" sz="4000" dirty="0">
              <a:solidFill>
                <a:srgbClr val="497CBB"/>
              </a:solidFill>
              <a:cs typeface="Arial"/>
            </a:endParaRPr>
          </a:p>
        </p:txBody>
      </p:sp>
      <p:pic>
        <p:nvPicPr>
          <p:cNvPr id="3" name="Bild 2" descr="web-detail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1080001"/>
            <a:ext cx="7200000" cy="3381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Gerade Verbindung mit Pfeil 4"/>
          <p:cNvCxnSpPr/>
          <p:nvPr/>
        </p:nvCxnSpPr>
        <p:spPr>
          <a:xfrm flipV="1">
            <a:off x="3242023" y="3675957"/>
            <a:ext cx="836318" cy="247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Bild 3" descr="web-synchroniz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982" y="1621138"/>
            <a:ext cx="4726161" cy="2215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5069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1171" y="-37728"/>
            <a:ext cx="8229600" cy="830004"/>
          </a:xfrm>
        </p:spPr>
        <p:txBody>
          <a:bodyPr/>
          <a:lstStyle/>
          <a:p>
            <a:r>
              <a:rPr lang="de-DE" sz="4000" dirty="0" smtClean="0">
                <a:solidFill>
                  <a:srgbClr val="497CBB"/>
                </a:solidFill>
                <a:cs typeface="Arial"/>
              </a:rPr>
              <a:t>App – Startscreen</a:t>
            </a:r>
            <a:br>
              <a:rPr lang="de-DE" sz="4000" dirty="0" smtClean="0">
                <a:solidFill>
                  <a:srgbClr val="497CBB"/>
                </a:solidFill>
                <a:cs typeface="Arial"/>
              </a:rPr>
            </a:br>
            <a:endParaRPr lang="de-DE" sz="4000" dirty="0">
              <a:solidFill>
                <a:srgbClr val="497CBB"/>
              </a:solidFill>
              <a:cs typeface="Arial"/>
            </a:endParaRPr>
          </a:p>
        </p:txBody>
      </p:sp>
      <p:pic>
        <p:nvPicPr>
          <p:cNvPr id="4" name="Bild 3" descr="startscreen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360000"/>
            <a:ext cx="2804714" cy="4680000"/>
          </a:xfrm>
          <a:prstGeom prst="rect">
            <a:avLst/>
          </a:prstGeom>
        </p:spPr>
      </p:pic>
      <p:cxnSp>
        <p:nvCxnSpPr>
          <p:cNvPr id="7" name="Gerade Verbindung mit Pfeil 6"/>
          <p:cNvCxnSpPr/>
          <p:nvPr/>
        </p:nvCxnSpPr>
        <p:spPr>
          <a:xfrm flipV="1">
            <a:off x="2643177" y="1910258"/>
            <a:ext cx="1053141" cy="3717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978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1171" y="-37728"/>
            <a:ext cx="8229600" cy="830004"/>
          </a:xfrm>
        </p:spPr>
        <p:txBody>
          <a:bodyPr/>
          <a:lstStyle/>
          <a:p>
            <a:r>
              <a:rPr lang="de-DE" sz="4000" dirty="0" smtClean="0">
                <a:solidFill>
                  <a:srgbClr val="497CBB"/>
                </a:solidFill>
                <a:cs typeface="Arial"/>
              </a:rPr>
              <a:t>App – </a:t>
            </a:r>
            <a:r>
              <a:rPr lang="de-DE" sz="4000" dirty="0" err="1" smtClean="0">
                <a:solidFill>
                  <a:srgbClr val="497CBB"/>
                </a:solidFill>
                <a:cs typeface="Arial"/>
              </a:rPr>
              <a:t>Medicin</a:t>
            </a:r>
            <a:r>
              <a:rPr lang="de-DE" sz="4000" dirty="0" smtClean="0">
                <a:solidFill>
                  <a:srgbClr val="497CBB"/>
                </a:solidFill>
                <a:cs typeface="Arial"/>
              </a:rPr>
              <a:t> </a:t>
            </a:r>
            <a:r>
              <a:rPr lang="de-DE" sz="4000" dirty="0" err="1" smtClean="0">
                <a:solidFill>
                  <a:srgbClr val="497CBB"/>
                </a:solidFill>
                <a:cs typeface="Arial"/>
              </a:rPr>
              <a:t>detail</a:t>
            </a:r>
            <a:r>
              <a:rPr lang="de-DE" sz="4000" dirty="0" smtClean="0">
                <a:solidFill>
                  <a:srgbClr val="497CBB"/>
                </a:solidFill>
                <a:cs typeface="Arial"/>
              </a:rPr>
              <a:t/>
            </a:r>
            <a:br>
              <a:rPr lang="de-DE" sz="4000" dirty="0" smtClean="0">
                <a:solidFill>
                  <a:srgbClr val="497CBB"/>
                </a:solidFill>
                <a:cs typeface="Arial"/>
              </a:rPr>
            </a:br>
            <a:endParaRPr lang="de-DE" sz="4000" dirty="0">
              <a:solidFill>
                <a:srgbClr val="497CBB"/>
              </a:solidFill>
              <a:cs typeface="Arial"/>
            </a:endParaRPr>
          </a:p>
        </p:txBody>
      </p:sp>
      <p:pic>
        <p:nvPicPr>
          <p:cNvPr id="3" name="Bild 2" descr="medication_intake_detail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360000"/>
            <a:ext cx="2804714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35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1171" y="-37728"/>
            <a:ext cx="8229600" cy="830004"/>
          </a:xfrm>
        </p:spPr>
        <p:txBody>
          <a:bodyPr/>
          <a:lstStyle/>
          <a:p>
            <a:r>
              <a:rPr lang="de-DE" sz="4000" dirty="0" smtClean="0">
                <a:solidFill>
                  <a:srgbClr val="497CBB"/>
                </a:solidFill>
                <a:cs typeface="Arial"/>
              </a:rPr>
              <a:t>App – </a:t>
            </a:r>
            <a:r>
              <a:rPr lang="de-DE" sz="4000" dirty="0" err="1">
                <a:solidFill>
                  <a:srgbClr val="497CBB"/>
                </a:solidFill>
                <a:cs typeface="Arial"/>
              </a:rPr>
              <a:t>I</a:t>
            </a:r>
            <a:r>
              <a:rPr lang="de-DE" sz="4000" dirty="0" err="1" smtClean="0">
                <a:solidFill>
                  <a:srgbClr val="497CBB"/>
                </a:solidFill>
                <a:cs typeface="Arial"/>
              </a:rPr>
              <a:t>ntake</a:t>
            </a:r>
            <a:r>
              <a:rPr lang="de-DE" sz="4000" dirty="0" smtClean="0">
                <a:solidFill>
                  <a:srgbClr val="497CBB"/>
                </a:solidFill>
                <a:cs typeface="Arial"/>
              </a:rPr>
              <a:t> </a:t>
            </a:r>
            <a:r>
              <a:rPr lang="de-DE" sz="4000" dirty="0" err="1">
                <a:solidFill>
                  <a:srgbClr val="497CBB"/>
                </a:solidFill>
                <a:cs typeface="Arial"/>
              </a:rPr>
              <a:t>n</a:t>
            </a:r>
            <a:r>
              <a:rPr lang="de-DE" sz="4000" dirty="0" err="1" smtClean="0">
                <a:solidFill>
                  <a:srgbClr val="497CBB"/>
                </a:solidFill>
                <a:cs typeface="Arial"/>
              </a:rPr>
              <a:t>otification</a:t>
            </a:r>
            <a:endParaRPr lang="de-DE" sz="4000" dirty="0">
              <a:solidFill>
                <a:srgbClr val="497CBB"/>
              </a:solidFill>
              <a:cs typeface="Arial"/>
            </a:endParaRPr>
          </a:p>
        </p:txBody>
      </p:sp>
      <p:pic>
        <p:nvPicPr>
          <p:cNvPr id="3" name="Bild 2" descr="medication_intake_detail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360000"/>
            <a:ext cx="2804714" cy="4680000"/>
          </a:xfrm>
          <a:prstGeom prst="rect">
            <a:avLst/>
          </a:prstGeom>
        </p:spPr>
      </p:pic>
      <p:pic>
        <p:nvPicPr>
          <p:cNvPr id="4" name="alarm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72289" y="1145844"/>
            <a:ext cx="1831466" cy="309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114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1171" y="-37728"/>
            <a:ext cx="8229600" cy="830004"/>
          </a:xfrm>
        </p:spPr>
        <p:txBody>
          <a:bodyPr/>
          <a:lstStyle/>
          <a:p>
            <a:r>
              <a:rPr lang="de-DE" sz="4000" dirty="0" smtClean="0">
                <a:solidFill>
                  <a:srgbClr val="497CBB"/>
                </a:solidFill>
                <a:cs typeface="Arial"/>
              </a:rPr>
              <a:t>App – Push </a:t>
            </a:r>
            <a:r>
              <a:rPr lang="de-DE" sz="4000" dirty="0" err="1" smtClean="0">
                <a:solidFill>
                  <a:srgbClr val="497CBB"/>
                </a:solidFill>
                <a:cs typeface="Arial"/>
              </a:rPr>
              <a:t>n</a:t>
            </a:r>
            <a:r>
              <a:rPr lang="de-DE" sz="4000" dirty="0" err="1" smtClean="0">
                <a:solidFill>
                  <a:srgbClr val="497CBB"/>
                </a:solidFill>
                <a:cs typeface="Arial"/>
              </a:rPr>
              <a:t>otification</a:t>
            </a:r>
            <a:endParaRPr lang="de-DE" sz="4000" dirty="0">
              <a:solidFill>
                <a:srgbClr val="497CBB"/>
              </a:solidFill>
              <a:cs typeface="Arial"/>
            </a:endParaRPr>
          </a:p>
        </p:txBody>
      </p:sp>
      <p:pic>
        <p:nvPicPr>
          <p:cNvPr id="3" name="Bild 2" descr="medication_intake_detail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360000"/>
            <a:ext cx="2804714" cy="4680000"/>
          </a:xfrm>
          <a:prstGeom prst="rect">
            <a:avLst/>
          </a:prstGeom>
        </p:spPr>
      </p:pic>
      <p:pic>
        <p:nvPicPr>
          <p:cNvPr id="5" name="pushnotificat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76248" y="1187460"/>
            <a:ext cx="1815260" cy="302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216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1171" y="-37728"/>
            <a:ext cx="8229600" cy="830004"/>
          </a:xfrm>
        </p:spPr>
        <p:txBody>
          <a:bodyPr/>
          <a:lstStyle/>
          <a:p>
            <a:r>
              <a:rPr lang="de-DE" sz="4000" dirty="0" smtClean="0">
                <a:solidFill>
                  <a:srgbClr val="497CBB"/>
                </a:solidFill>
                <a:cs typeface="Arial"/>
              </a:rPr>
              <a:t>Motivation</a:t>
            </a:r>
            <a:endParaRPr lang="de-DE" sz="4000" dirty="0">
              <a:solidFill>
                <a:srgbClr val="497CBB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5254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1171" y="-37728"/>
            <a:ext cx="8229600" cy="830004"/>
          </a:xfrm>
        </p:spPr>
        <p:txBody>
          <a:bodyPr/>
          <a:lstStyle/>
          <a:p>
            <a:r>
              <a:rPr lang="de-DE" sz="4000" dirty="0" smtClean="0">
                <a:solidFill>
                  <a:srgbClr val="497CBB"/>
                </a:solidFill>
                <a:cs typeface="Arial"/>
              </a:rPr>
              <a:t>Big Picture</a:t>
            </a:r>
            <a:endParaRPr lang="de-DE" sz="4000" dirty="0">
              <a:solidFill>
                <a:srgbClr val="497CBB"/>
              </a:solidFill>
              <a:cs typeface="Arial"/>
            </a:endParaRPr>
          </a:p>
        </p:txBody>
      </p:sp>
      <p:pic>
        <p:nvPicPr>
          <p:cNvPr id="6" name="Bild 5" descr="phone_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48" y="1844682"/>
            <a:ext cx="773849" cy="13441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Rechteck 8"/>
          <p:cNvSpPr/>
          <p:nvPr/>
        </p:nvSpPr>
        <p:spPr>
          <a:xfrm>
            <a:off x="3093237" y="1469571"/>
            <a:ext cx="2253353" cy="18382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 Verbindung mit Pfeil 10"/>
          <p:cNvCxnSpPr/>
          <p:nvPr/>
        </p:nvCxnSpPr>
        <p:spPr>
          <a:xfrm>
            <a:off x="1690011" y="2099388"/>
            <a:ext cx="124958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3318428" y="1408125"/>
            <a:ext cx="1882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000000"/>
                </a:solidFill>
              </a:rPr>
              <a:t>Server + Database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509724" y="1469571"/>
            <a:ext cx="1374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 smtClean="0">
                <a:solidFill>
                  <a:srgbClr val="000000"/>
                </a:solidFill>
              </a:rPr>
              <a:t>Patient</a:t>
            </a:r>
          </a:p>
        </p:txBody>
      </p:sp>
      <p:sp>
        <p:nvSpPr>
          <p:cNvPr id="16" name="Rechteck 15"/>
          <p:cNvSpPr/>
          <p:nvPr/>
        </p:nvSpPr>
        <p:spPr>
          <a:xfrm>
            <a:off x="3245637" y="1783236"/>
            <a:ext cx="882094" cy="13990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4280131" y="1783236"/>
            <a:ext cx="882094" cy="13990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/>
          <p:cNvSpPr txBox="1"/>
          <p:nvPr/>
        </p:nvSpPr>
        <p:spPr>
          <a:xfrm>
            <a:off x="3369643" y="1746734"/>
            <a:ext cx="633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000000"/>
                </a:solidFill>
              </a:rPr>
              <a:t>Patient</a:t>
            </a:r>
            <a:endParaRPr lang="de-DE" sz="1200" dirty="0">
              <a:solidFill>
                <a:srgbClr val="000000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4228916" y="1746734"/>
            <a:ext cx="987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000000"/>
                </a:solidFill>
              </a:rPr>
              <a:t>Medical Plan</a:t>
            </a:r>
            <a:endParaRPr lang="de-DE" sz="1200" dirty="0">
              <a:solidFill>
                <a:srgbClr val="000000"/>
              </a:solidFill>
            </a:endParaRPr>
          </a:p>
        </p:txBody>
      </p:sp>
      <p:pic>
        <p:nvPicPr>
          <p:cNvPr id="20" name="Bild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232" y="2023733"/>
            <a:ext cx="1037363" cy="1037363"/>
          </a:xfrm>
          <a:prstGeom prst="rect">
            <a:avLst/>
          </a:prstGeom>
        </p:spPr>
      </p:pic>
      <p:sp>
        <p:nvSpPr>
          <p:cNvPr id="21" name="Textfeld 20"/>
          <p:cNvSpPr txBox="1"/>
          <p:nvPr/>
        </p:nvSpPr>
        <p:spPr>
          <a:xfrm>
            <a:off x="7375917" y="1560580"/>
            <a:ext cx="9139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err="1" smtClean="0">
                <a:solidFill>
                  <a:srgbClr val="000000"/>
                </a:solidFill>
              </a:rPr>
              <a:t>Doctor</a:t>
            </a:r>
            <a:endParaRPr lang="de-DE" sz="1600" b="1" dirty="0">
              <a:solidFill>
                <a:srgbClr val="000000"/>
              </a:solidFill>
            </a:endParaRPr>
          </a:p>
        </p:txBody>
      </p:sp>
      <p:pic>
        <p:nvPicPr>
          <p:cNvPr id="22" name="Bild 21" descr="laptop_f010-20111223152102-0000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417" y="2428487"/>
            <a:ext cx="709183" cy="709183"/>
          </a:xfrm>
          <a:prstGeom prst="rect">
            <a:avLst/>
          </a:prstGeom>
        </p:spPr>
      </p:pic>
      <p:cxnSp>
        <p:nvCxnSpPr>
          <p:cNvPr id="23" name="Gerade Verbindung mit Pfeil 22"/>
          <p:cNvCxnSpPr/>
          <p:nvPr/>
        </p:nvCxnSpPr>
        <p:spPr>
          <a:xfrm flipH="1">
            <a:off x="5437531" y="2418246"/>
            <a:ext cx="131228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/>
          <p:nvPr/>
        </p:nvCxnSpPr>
        <p:spPr>
          <a:xfrm flipH="1" flipV="1">
            <a:off x="1690011" y="2775465"/>
            <a:ext cx="124958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1884618" y="1808398"/>
            <a:ext cx="7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>
                <a:solidFill>
                  <a:srgbClr val="000000"/>
                </a:solidFill>
              </a:rPr>
              <a:t>register</a:t>
            </a:r>
            <a:endParaRPr lang="de-DE" sz="1400" dirty="0">
              <a:solidFill>
                <a:srgbClr val="000000"/>
              </a:solidFill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5431184" y="2047908"/>
            <a:ext cx="1473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 smtClean="0">
                <a:solidFill>
                  <a:srgbClr val="000000"/>
                </a:solidFill>
              </a:rPr>
              <a:t>create</a:t>
            </a:r>
            <a:r>
              <a:rPr lang="de-DE" sz="1400" dirty="0">
                <a:solidFill>
                  <a:srgbClr val="000000"/>
                </a:solidFill>
              </a:rPr>
              <a:t> </a:t>
            </a:r>
            <a:r>
              <a:rPr lang="de-DE" sz="1400" dirty="0" smtClean="0">
                <a:solidFill>
                  <a:srgbClr val="000000"/>
                </a:solidFill>
              </a:rPr>
              <a:t>plan</a:t>
            </a:r>
            <a:endParaRPr lang="de-DE" sz="1400" dirty="0">
              <a:solidFill>
                <a:srgbClr val="000000"/>
              </a:solidFill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1884618" y="2482713"/>
            <a:ext cx="894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000000"/>
                </a:solidFill>
              </a:rPr>
              <a:t>p</a:t>
            </a:r>
            <a:r>
              <a:rPr lang="de-DE" sz="1400" dirty="0" smtClean="0">
                <a:solidFill>
                  <a:srgbClr val="000000"/>
                </a:solidFill>
              </a:rPr>
              <a:t>ush plan</a:t>
            </a:r>
            <a:endParaRPr lang="de-DE" sz="1400" dirty="0">
              <a:solidFill>
                <a:srgbClr val="000000"/>
              </a:solidFill>
            </a:endParaRPr>
          </a:p>
        </p:txBody>
      </p:sp>
      <p:cxnSp>
        <p:nvCxnSpPr>
          <p:cNvPr id="35" name="Gerade Verbindung 34"/>
          <p:cNvCxnSpPr/>
          <p:nvPr/>
        </p:nvCxnSpPr>
        <p:spPr>
          <a:xfrm>
            <a:off x="3401359" y="2136657"/>
            <a:ext cx="58396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Gerade Verbindung 36"/>
          <p:cNvCxnSpPr/>
          <p:nvPr/>
        </p:nvCxnSpPr>
        <p:spPr>
          <a:xfrm>
            <a:off x="3410357" y="2258334"/>
            <a:ext cx="58396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37"/>
          <p:cNvCxnSpPr/>
          <p:nvPr/>
        </p:nvCxnSpPr>
        <p:spPr>
          <a:xfrm>
            <a:off x="3410357" y="2381226"/>
            <a:ext cx="58396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38"/>
          <p:cNvCxnSpPr/>
          <p:nvPr/>
        </p:nvCxnSpPr>
        <p:spPr>
          <a:xfrm>
            <a:off x="4424373" y="2121508"/>
            <a:ext cx="58396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39"/>
          <p:cNvCxnSpPr/>
          <p:nvPr/>
        </p:nvCxnSpPr>
        <p:spPr>
          <a:xfrm>
            <a:off x="4433371" y="2243185"/>
            <a:ext cx="58396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Gerade Verbindung 40"/>
          <p:cNvCxnSpPr/>
          <p:nvPr/>
        </p:nvCxnSpPr>
        <p:spPr>
          <a:xfrm>
            <a:off x="4433371" y="2366077"/>
            <a:ext cx="58396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2" name="Bild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0741" y="2641638"/>
            <a:ext cx="635378" cy="267653"/>
          </a:xfrm>
          <a:prstGeom prst="rect">
            <a:avLst/>
          </a:prstGeom>
        </p:spPr>
      </p:pic>
      <p:sp>
        <p:nvSpPr>
          <p:cNvPr id="43" name="Abgerundete rechteckige Legende 42"/>
          <p:cNvSpPr/>
          <p:nvPr/>
        </p:nvSpPr>
        <p:spPr>
          <a:xfrm>
            <a:off x="1594238" y="1134632"/>
            <a:ext cx="1365845" cy="444575"/>
          </a:xfrm>
          <a:prstGeom prst="wedgeRoundRectCallout">
            <a:avLst>
              <a:gd name="adj1" fmla="val -55271"/>
              <a:gd name="adj2" fmla="val 114584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>
                <a:solidFill>
                  <a:srgbClr val="000000"/>
                </a:solidFill>
              </a:rPr>
              <a:t>t</a:t>
            </a:r>
            <a:r>
              <a:rPr lang="de-DE" sz="1400" b="1" dirty="0" err="1" smtClean="0">
                <a:solidFill>
                  <a:srgbClr val="000000"/>
                </a:solidFill>
              </a:rPr>
              <a:t>ake</a:t>
            </a:r>
            <a:r>
              <a:rPr lang="de-DE" sz="1400" b="1" dirty="0" smtClean="0">
                <a:solidFill>
                  <a:srgbClr val="000000"/>
                </a:solidFill>
              </a:rPr>
              <a:t> </a:t>
            </a:r>
            <a:r>
              <a:rPr lang="de-DE" sz="1400" b="1" dirty="0" err="1">
                <a:solidFill>
                  <a:srgbClr val="000000"/>
                </a:solidFill>
              </a:rPr>
              <a:t>m</a:t>
            </a:r>
            <a:r>
              <a:rPr lang="de-DE" sz="1400" b="1" dirty="0" err="1" smtClean="0">
                <a:solidFill>
                  <a:srgbClr val="000000"/>
                </a:solidFill>
              </a:rPr>
              <a:t>edicine</a:t>
            </a:r>
            <a:r>
              <a:rPr lang="de-DE" sz="1400" b="1" dirty="0" smtClean="0">
                <a:solidFill>
                  <a:srgbClr val="000000"/>
                </a:solidFill>
              </a:rPr>
              <a:t>!</a:t>
            </a:r>
            <a:endParaRPr lang="de-DE" sz="14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868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19" grpId="0"/>
      <p:bldP spid="30" grpId="0"/>
      <p:bldP spid="31" grpId="0"/>
      <p:bldP spid="32" grpId="0"/>
      <p:bldP spid="4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1171" y="-37728"/>
            <a:ext cx="8229600" cy="830004"/>
          </a:xfrm>
        </p:spPr>
        <p:txBody>
          <a:bodyPr/>
          <a:lstStyle/>
          <a:p>
            <a:r>
              <a:rPr lang="de-DE" sz="4000" dirty="0" smtClean="0">
                <a:solidFill>
                  <a:srgbClr val="497CBB"/>
                </a:solidFill>
                <a:cs typeface="Arial"/>
              </a:rPr>
              <a:t>Website – Login/</a:t>
            </a:r>
            <a:r>
              <a:rPr lang="de-DE" sz="4000" dirty="0" err="1" smtClean="0">
                <a:solidFill>
                  <a:srgbClr val="497CBB"/>
                </a:solidFill>
                <a:cs typeface="Arial"/>
              </a:rPr>
              <a:t>Sign</a:t>
            </a:r>
            <a:r>
              <a:rPr lang="de-DE" sz="4000" dirty="0" smtClean="0">
                <a:solidFill>
                  <a:srgbClr val="497CBB"/>
                </a:solidFill>
                <a:cs typeface="Arial"/>
              </a:rPr>
              <a:t> in</a:t>
            </a:r>
            <a:endParaRPr lang="de-DE" sz="4000" dirty="0">
              <a:solidFill>
                <a:srgbClr val="497CBB"/>
              </a:solidFill>
              <a:cs typeface="Arial"/>
            </a:endParaRPr>
          </a:p>
        </p:txBody>
      </p:sp>
      <p:pic>
        <p:nvPicPr>
          <p:cNvPr id="7" name="Bild 6" descr="web-log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" y="867197"/>
            <a:ext cx="5990167" cy="2812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Bild 7" descr="web-sign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026" y="1629833"/>
            <a:ext cx="5924223" cy="27819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769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1171" y="-37728"/>
            <a:ext cx="8229600" cy="830004"/>
          </a:xfrm>
        </p:spPr>
        <p:txBody>
          <a:bodyPr/>
          <a:lstStyle/>
          <a:p>
            <a:r>
              <a:rPr lang="de-DE" sz="4000" dirty="0" smtClean="0">
                <a:solidFill>
                  <a:srgbClr val="497CBB"/>
                </a:solidFill>
                <a:cs typeface="Arial"/>
              </a:rPr>
              <a:t>Website – Home Screen</a:t>
            </a:r>
            <a:endParaRPr lang="de-DE" sz="4000" dirty="0">
              <a:solidFill>
                <a:srgbClr val="497CBB"/>
              </a:solidFill>
              <a:cs typeface="Arial"/>
            </a:endParaRPr>
          </a:p>
        </p:txBody>
      </p:sp>
      <p:pic>
        <p:nvPicPr>
          <p:cNvPr id="3" name="Bild 2" descr="web-ho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1080000"/>
            <a:ext cx="7200000" cy="3381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9478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1171" y="-37728"/>
            <a:ext cx="8229600" cy="830004"/>
          </a:xfrm>
        </p:spPr>
        <p:txBody>
          <a:bodyPr/>
          <a:lstStyle/>
          <a:p>
            <a:r>
              <a:rPr lang="de-DE" sz="4000" dirty="0" smtClean="0">
                <a:solidFill>
                  <a:srgbClr val="497CBB"/>
                </a:solidFill>
                <a:cs typeface="Arial"/>
              </a:rPr>
              <a:t>Website – Patient Detail</a:t>
            </a:r>
            <a:endParaRPr lang="de-DE" sz="4000" dirty="0">
              <a:solidFill>
                <a:srgbClr val="497CBB"/>
              </a:solidFill>
              <a:cs typeface="Arial"/>
            </a:endParaRPr>
          </a:p>
        </p:txBody>
      </p:sp>
      <p:pic>
        <p:nvPicPr>
          <p:cNvPr id="3" name="Bild 2" descr="web-detail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99" y="1080000"/>
            <a:ext cx="7200000" cy="33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Gerade Verbindung mit Pfeil 4"/>
          <p:cNvCxnSpPr/>
          <p:nvPr/>
        </p:nvCxnSpPr>
        <p:spPr>
          <a:xfrm flipV="1">
            <a:off x="4470687" y="2725992"/>
            <a:ext cx="836318" cy="247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668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1171" y="-37728"/>
            <a:ext cx="8229600" cy="830004"/>
          </a:xfrm>
        </p:spPr>
        <p:txBody>
          <a:bodyPr/>
          <a:lstStyle/>
          <a:p>
            <a:r>
              <a:rPr lang="de-DE" sz="4000" dirty="0" smtClean="0">
                <a:solidFill>
                  <a:srgbClr val="497CBB"/>
                </a:solidFill>
                <a:cs typeface="Arial"/>
              </a:rPr>
              <a:t>Website – </a:t>
            </a:r>
            <a:r>
              <a:rPr lang="de-DE" sz="4000" dirty="0" err="1" smtClean="0">
                <a:solidFill>
                  <a:srgbClr val="497CBB"/>
                </a:solidFill>
                <a:cs typeface="Arial"/>
              </a:rPr>
              <a:t>create</a:t>
            </a:r>
            <a:r>
              <a:rPr lang="de-DE" sz="4000" dirty="0" smtClean="0">
                <a:solidFill>
                  <a:srgbClr val="497CBB"/>
                </a:solidFill>
                <a:cs typeface="Arial"/>
              </a:rPr>
              <a:t> </a:t>
            </a:r>
            <a:r>
              <a:rPr lang="de-DE" sz="4000" dirty="0" err="1" smtClean="0">
                <a:solidFill>
                  <a:srgbClr val="497CBB"/>
                </a:solidFill>
                <a:cs typeface="Arial"/>
              </a:rPr>
              <a:t>new</a:t>
            </a:r>
            <a:r>
              <a:rPr lang="de-DE" sz="4000" dirty="0" smtClean="0">
                <a:solidFill>
                  <a:srgbClr val="497CBB"/>
                </a:solidFill>
                <a:cs typeface="Arial"/>
              </a:rPr>
              <a:t> plan</a:t>
            </a:r>
            <a:endParaRPr lang="de-DE" sz="4000" dirty="0">
              <a:solidFill>
                <a:srgbClr val="497CBB"/>
              </a:solidFill>
              <a:cs typeface="Arial"/>
            </a:endParaRPr>
          </a:p>
        </p:txBody>
      </p:sp>
      <p:pic>
        <p:nvPicPr>
          <p:cNvPr id="4" name="Bild 3" descr="web-new-pl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1080000"/>
            <a:ext cx="7200000" cy="3381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2195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1171" y="-37728"/>
            <a:ext cx="8229600" cy="830004"/>
          </a:xfrm>
        </p:spPr>
        <p:txBody>
          <a:bodyPr/>
          <a:lstStyle/>
          <a:p>
            <a:r>
              <a:rPr lang="de-DE" sz="4000" dirty="0" smtClean="0">
                <a:solidFill>
                  <a:srgbClr val="497CBB"/>
                </a:solidFill>
                <a:cs typeface="Arial"/>
              </a:rPr>
              <a:t>Website – Patient Detail</a:t>
            </a:r>
            <a:endParaRPr lang="de-DE" sz="4000" dirty="0">
              <a:solidFill>
                <a:srgbClr val="497CBB"/>
              </a:solidFill>
              <a:cs typeface="Arial"/>
            </a:endParaRPr>
          </a:p>
        </p:txBody>
      </p:sp>
      <p:pic>
        <p:nvPicPr>
          <p:cNvPr id="3" name="Bild 2" descr="web-detail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1080001"/>
            <a:ext cx="7200000" cy="3381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Gerade Verbindung mit Pfeil 4"/>
          <p:cNvCxnSpPr/>
          <p:nvPr/>
        </p:nvCxnSpPr>
        <p:spPr>
          <a:xfrm flipV="1">
            <a:off x="2725777" y="2973808"/>
            <a:ext cx="836318" cy="247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633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1171" y="-37728"/>
            <a:ext cx="8229600" cy="830004"/>
          </a:xfrm>
        </p:spPr>
        <p:txBody>
          <a:bodyPr/>
          <a:lstStyle/>
          <a:p>
            <a:r>
              <a:rPr lang="de-DE" sz="4000" dirty="0" smtClean="0">
                <a:solidFill>
                  <a:srgbClr val="497CBB"/>
                </a:solidFill>
                <a:cs typeface="Arial"/>
              </a:rPr>
              <a:t>Website – </a:t>
            </a:r>
            <a:r>
              <a:rPr lang="de-DE" sz="4000" dirty="0" err="1" smtClean="0">
                <a:solidFill>
                  <a:srgbClr val="497CBB"/>
                </a:solidFill>
                <a:cs typeface="Arial"/>
              </a:rPr>
              <a:t>edit</a:t>
            </a:r>
            <a:r>
              <a:rPr lang="de-DE" sz="4000" dirty="0" smtClean="0">
                <a:solidFill>
                  <a:srgbClr val="497CBB"/>
                </a:solidFill>
                <a:cs typeface="Arial"/>
              </a:rPr>
              <a:t> plan</a:t>
            </a:r>
            <a:br>
              <a:rPr lang="de-DE" sz="4000" dirty="0" smtClean="0">
                <a:solidFill>
                  <a:srgbClr val="497CBB"/>
                </a:solidFill>
                <a:cs typeface="Arial"/>
              </a:rPr>
            </a:br>
            <a:endParaRPr lang="de-DE" sz="4000" dirty="0">
              <a:solidFill>
                <a:srgbClr val="497CBB"/>
              </a:solidFill>
              <a:cs typeface="Arial"/>
            </a:endParaRPr>
          </a:p>
        </p:txBody>
      </p:sp>
      <p:pic>
        <p:nvPicPr>
          <p:cNvPr id="5" name="Bild 4" descr="web-edit-pl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1080000"/>
            <a:ext cx="7200000" cy="3391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836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Schwarz .thmx</Template>
  <TotalTime>0</TotalTime>
  <Words>85</Words>
  <Application>Microsoft Macintosh PowerPoint</Application>
  <PresentationFormat>Bildschirmpräsentation (16:9)</PresentationFormat>
  <Paragraphs>30</Paragraphs>
  <Slides>14</Slides>
  <Notes>0</Notes>
  <HiddenSlides>0</HiddenSlides>
  <MMClips>2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5" baseType="lpstr">
      <vt:lpstr>Black</vt:lpstr>
      <vt:lpstr>PowerPoint-Präsentation</vt:lpstr>
      <vt:lpstr>Motivation</vt:lpstr>
      <vt:lpstr>Big Picture</vt:lpstr>
      <vt:lpstr>Website – Login/Sign in</vt:lpstr>
      <vt:lpstr>Website – Home Screen</vt:lpstr>
      <vt:lpstr>Website – Patient Detail</vt:lpstr>
      <vt:lpstr>Website – create new plan</vt:lpstr>
      <vt:lpstr>Website – Patient Detail</vt:lpstr>
      <vt:lpstr>Website – edit plan </vt:lpstr>
      <vt:lpstr>Website – Patient Detail</vt:lpstr>
      <vt:lpstr>App – Startscreen </vt:lpstr>
      <vt:lpstr>App – Medicin detail </vt:lpstr>
      <vt:lpstr>App – Intake notification</vt:lpstr>
      <vt:lpstr>App – Push notification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Bernhard Stemmer</dc:creator>
  <cp:lastModifiedBy>Bernhard Stemmer</cp:lastModifiedBy>
  <cp:revision>22</cp:revision>
  <dcterms:created xsi:type="dcterms:W3CDTF">2013-12-16T09:03:35Z</dcterms:created>
  <dcterms:modified xsi:type="dcterms:W3CDTF">2013-12-16T12:30:16Z</dcterms:modified>
</cp:coreProperties>
</file>